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73" r:id="rId7"/>
    <p:sldId id="261" r:id="rId8"/>
    <p:sldId id="262" r:id="rId9"/>
    <p:sldId id="263" r:id="rId10"/>
    <p:sldId id="264" r:id="rId11"/>
    <p:sldId id="271" r:id="rId12"/>
    <p:sldId id="265" r:id="rId13"/>
    <p:sldId id="266" r:id="rId14"/>
    <p:sldId id="267" r:id="rId15"/>
    <p:sldId id="268" r:id="rId16"/>
    <p:sldId id="270"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6BD9B7-D793-4860-BBF1-A7444F69044D}" type="datetimeFigureOut">
              <a:rPr lang="en-US" smtClean="0"/>
              <a:t>8/16/2010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80E9E2-2777-48EA-958C-D85C5AC2A22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Define the</a:t>
            </a:r>
            <a:r>
              <a:rPr lang="en-US" baseline="0" dirty="0" smtClean="0"/>
              <a:t> term temperance for the students</a:t>
            </a:r>
          </a:p>
          <a:p>
            <a:r>
              <a:rPr lang="en-US" baseline="0" dirty="0" smtClean="0"/>
              <a:t>Explain the economic atmosphere after the revolution</a:t>
            </a:r>
            <a:endParaRPr lang="en-US" dirty="0"/>
          </a:p>
        </p:txBody>
      </p:sp>
      <p:sp>
        <p:nvSpPr>
          <p:cNvPr id="4" name="Slide Number Placeholder 3"/>
          <p:cNvSpPr>
            <a:spLocks noGrp="1"/>
          </p:cNvSpPr>
          <p:nvPr>
            <p:ph type="sldNum" sz="quarter" idx="10"/>
          </p:nvPr>
        </p:nvSpPr>
        <p:spPr/>
        <p:txBody>
          <a:bodyPr/>
          <a:lstStyle/>
          <a:p>
            <a:fld id="{6280E9E2-2777-48EA-958C-D85C5AC2A22E}" type="slidenum">
              <a:rPr lang="en-US" smtClean="0"/>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goal of the temperance</a:t>
            </a:r>
            <a:r>
              <a:rPr lang="en-US" baseline="0" dirty="0" smtClean="0"/>
              <a:t> movement and other women’s movements was to institute prohibition throughout the country </a:t>
            </a:r>
            <a:endParaRPr lang="en-US" dirty="0"/>
          </a:p>
        </p:txBody>
      </p:sp>
      <p:sp>
        <p:nvSpPr>
          <p:cNvPr id="4" name="Slide Number Placeholder 3"/>
          <p:cNvSpPr>
            <a:spLocks noGrp="1"/>
          </p:cNvSpPr>
          <p:nvPr>
            <p:ph type="sldNum" sz="quarter" idx="10"/>
          </p:nvPr>
        </p:nvSpPr>
        <p:spPr/>
        <p:txBody>
          <a:bodyPr/>
          <a:lstStyle/>
          <a:p>
            <a:fld id="{6280E9E2-2777-48EA-958C-D85C5AC2A22E}" type="slidenum">
              <a:rPr lang="en-US" smtClean="0"/>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Anti-Saloon League.</a:t>
            </a:r>
            <a:endParaRPr lang="en-US" dirty="0"/>
          </a:p>
        </p:txBody>
      </p:sp>
      <p:sp>
        <p:nvSpPr>
          <p:cNvPr id="4" name="Slide Number Placeholder 3"/>
          <p:cNvSpPr>
            <a:spLocks noGrp="1"/>
          </p:cNvSpPr>
          <p:nvPr>
            <p:ph type="sldNum" sz="quarter" idx="10"/>
          </p:nvPr>
        </p:nvSpPr>
        <p:spPr/>
        <p:txBody>
          <a:bodyPr/>
          <a:lstStyle/>
          <a:p>
            <a:fld id="{6280E9E2-2777-48EA-958C-D85C5AC2A22E}" type="slidenum">
              <a:rPr lang="en-US" smtClean="0"/>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problem</a:t>
            </a:r>
            <a:r>
              <a:rPr lang="en-US" baseline="0" dirty="0" smtClean="0"/>
              <a:t>s can you see with the wording of this law?  How will people find ways around it?</a:t>
            </a:r>
            <a:endParaRPr lang="en-US" dirty="0"/>
          </a:p>
        </p:txBody>
      </p:sp>
      <p:sp>
        <p:nvSpPr>
          <p:cNvPr id="4" name="Slide Number Placeholder 3"/>
          <p:cNvSpPr>
            <a:spLocks noGrp="1"/>
          </p:cNvSpPr>
          <p:nvPr>
            <p:ph type="sldNum" sz="quarter" idx="10"/>
          </p:nvPr>
        </p:nvSpPr>
        <p:spPr/>
        <p:txBody>
          <a:bodyPr/>
          <a:lstStyle/>
          <a:p>
            <a:fld id="{6280E9E2-2777-48EA-958C-D85C5AC2A22E}" type="slidenum">
              <a:rPr lang="en-US" smtClean="0"/>
              <a:t>12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temperance</a:t>
            </a:r>
            <a:r>
              <a:rPr lang="en-US" baseline="0" dirty="0" smtClean="0"/>
              <a:t> movement had reached their ultimate goal.</a:t>
            </a:r>
            <a:endParaRPr lang="en-US" dirty="0"/>
          </a:p>
        </p:txBody>
      </p:sp>
      <p:sp>
        <p:nvSpPr>
          <p:cNvPr id="4" name="Slide Number Placeholder 3"/>
          <p:cNvSpPr>
            <a:spLocks noGrp="1"/>
          </p:cNvSpPr>
          <p:nvPr>
            <p:ph type="sldNum" sz="quarter" idx="10"/>
          </p:nvPr>
        </p:nvSpPr>
        <p:spPr/>
        <p:txBody>
          <a:bodyPr/>
          <a:lstStyle/>
          <a:p>
            <a:fld id="{6280E9E2-2777-48EA-958C-D85C5AC2A22E}" type="slidenum">
              <a:rPr lang="en-US" smtClean="0"/>
              <a:t>13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Collectively,</a:t>
            </a:r>
            <a:r>
              <a:rPr lang="en-US" baseline="0" dirty="0" smtClean="0"/>
              <a:t> the 18</a:t>
            </a:r>
            <a:r>
              <a:rPr lang="en-US" baseline="30000" dirty="0" smtClean="0"/>
              <a:t>th</a:t>
            </a:r>
            <a:r>
              <a:rPr lang="en-US" baseline="0" dirty="0" smtClean="0"/>
              <a:t> amendment and the Volstead act were known as </a:t>
            </a:r>
            <a:r>
              <a:rPr lang="en-US" b="1" baseline="0" dirty="0" smtClean="0"/>
              <a:t>Prohibition.</a:t>
            </a:r>
            <a:endParaRPr lang="en-US" b="1" dirty="0"/>
          </a:p>
        </p:txBody>
      </p:sp>
      <p:sp>
        <p:nvSpPr>
          <p:cNvPr id="4" name="Slide Number Placeholder 3"/>
          <p:cNvSpPr>
            <a:spLocks noGrp="1"/>
          </p:cNvSpPr>
          <p:nvPr>
            <p:ph type="sldNum" sz="quarter" idx="10"/>
          </p:nvPr>
        </p:nvSpPr>
        <p:spPr/>
        <p:txBody>
          <a:bodyPr/>
          <a:lstStyle/>
          <a:p>
            <a:fld id="{6280E9E2-2777-48EA-958C-D85C5AC2A22E}" type="slidenum">
              <a:rPr lang="en-US" smtClean="0"/>
              <a:t>14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act gave the power to enforce the laws outlined</a:t>
            </a:r>
            <a:r>
              <a:rPr lang="en-US" baseline="0" dirty="0" smtClean="0"/>
              <a:t> in the 18</a:t>
            </a:r>
            <a:r>
              <a:rPr lang="en-US" baseline="30000" dirty="0" smtClean="0"/>
              <a:t>th</a:t>
            </a:r>
            <a:r>
              <a:rPr lang="en-US" baseline="0" dirty="0" smtClean="0"/>
              <a:t> amendment</a:t>
            </a:r>
            <a:endParaRPr lang="en-US" dirty="0"/>
          </a:p>
        </p:txBody>
      </p:sp>
      <p:sp>
        <p:nvSpPr>
          <p:cNvPr id="4" name="Slide Number Placeholder 3"/>
          <p:cNvSpPr>
            <a:spLocks noGrp="1"/>
          </p:cNvSpPr>
          <p:nvPr>
            <p:ph type="sldNum" sz="quarter" idx="10"/>
          </p:nvPr>
        </p:nvSpPr>
        <p:spPr/>
        <p:txBody>
          <a:bodyPr/>
          <a:lstStyle/>
          <a:p>
            <a:fld id="{6280E9E2-2777-48EA-958C-D85C5AC2A22E}" type="slidenum">
              <a:rPr lang="en-US" smtClean="0"/>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F11A39-FD83-42FB-B9C4-8ED6633137FA}" type="datetimeFigureOut">
              <a:rPr lang="en-US" smtClean="0"/>
              <a:t>8/16/2010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470951-690B-4EC7-94B7-D9A006F0259C}"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F11A39-FD83-42FB-B9C4-8ED6633137FA}" type="datetimeFigureOut">
              <a:rPr lang="en-US" smtClean="0"/>
              <a:t>8/16/2010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470951-690B-4EC7-94B7-D9A006F0259C}"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F11A39-FD83-42FB-B9C4-8ED6633137FA}" type="datetimeFigureOut">
              <a:rPr lang="en-US" smtClean="0"/>
              <a:t>8/16/2010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470951-690B-4EC7-94B7-D9A006F0259C}"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F11A39-FD83-42FB-B9C4-8ED6633137FA}" type="datetimeFigureOut">
              <a:rPr lang="en-US" smtClean="0"/>
              <a:t>8/16/2010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470951-690B-4EC7-94B7-D9A006F0259C}"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F11A39-FD83-42FB-B9C4-8ED6633137FA}" type="datetimeFigureOut">
              <a:rPr lang="en-US" smtClean="0"/>
              <a:t>8/16/2010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470951-690B-4EC7-94B7-D9A006F0259C}"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F11A39-FD83-42FB-B9C4-8ED6633137FA}" type="datetimeFigureOut">
              <a:rPr lang="en-US" smtClean="0"/>
              <a:t>8/16/2010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2470951-690B-4EC7-94B7-D9A006F0259C}"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F11A39-FD83-42FB-B9C4-8ED6633137FA}" type="datetimeFigureOut">
              <a:rPr lang="en-US" smtClean="0"/>
              <a:t>8/16/2010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2470951-690B-4EC7-94B7-D9A006F0259C}"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F11A39-FD83-42FB-B9C4-8ED6633137FA}" type="datetimeFigureOut">
              <a:rPr lang="en-US" smtClean="0"/>
              <a:t>8/16/2010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2470951-690B-4EC7-94B7-D9A006F0259C}"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F11A39-FD83-42FB-B9C4-8ED6633137FA}" type="datetimeFigureOut">
              <a:rPr lang="en-US" smtClean="0"/>
              <a:t>8/16/2010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2470951-690B-4EC7-94B7-D9A006F0259C}"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F11A39-FD83-42FB-B9C4-8ED6633137FA}" type="datetimeFigureOut">
              <a:rPr lang="en-US" smtClean="0"/>
              <a:t>8/16/2010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2470951-690B-4EC7-94B7-D9A006F0259C}"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F11A39-FD83-42FB-B9C4-8ED6633137FA}" type="datetimeFigureOut">
              <a:rPr lang="en-US" smtClean="0"/>
              <a:t>8/16/2010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2470951-690B-4EC7-94B7-D9A006F0259C}"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F11A39-FD83-42FB-B9C4-8ED6633137FA}" type="datetimeFigureOut">
              <a:rPr lang="en-US" smtClean="0"/>
              <a:t>8/16/2010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470951-690B-4EC7-94B7-D9A006F0259C}"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lstStyle/>
          <a:p>
            <a:r>
              <a:rPr lang="en-US" dirty="0" smtClean="0">
                <a:latin typeface="Broadway" pitchFamily="82" charset="0"/>
              </a:rPr>
              <a:t>Prohibition</a:t>
            </a:r>
            <a:endParaRPr lang="en-US" dirty="0">
              <a:latin typeface="Broadway" pitchFamily="82" charset="0"/>
            </a:endParaRPr>
          </a:p>
        </p:txBody>
      </p:sp>
      <p:pic>
        <p:nvPicPr>
          <p:cNvPr id="4" name="Picture 3" descr="prohibition1.jpg"/>
          <p:cNvPicPr>
            <a:picLocks noChangeAspect="1"/>
          </p:cNvPicPr>
          <p:nvPr/>
        </p:nvPicPr>
        <p:blipFill>
          <a:blip r:embed="rId2" cstate="print"/>
          <a:stretch>
            <a:fillRect/>
          </a:stretch>
        </p:blipFill>
        <p:spPr>
          <a:xfrm>
            <a:off x="2286000" y="1676400"/>
            <a:ext cx="4623703" cy="447198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amendment passed the House of Representatives on December 18</a:t>
            </a:r>
            <a:r>
              <a:rPr lang="en-US" baseline="30000" dirty="0" smtClean="0"/>
              <a:t>th</a:t>
            </a:r>
            <a:r>
              <a:rPr lang="en-US" dirty="0" smtClean="0"/>
              <a:t>, 1917</a:t>
            </a:r>
          </a:p>
          <a:p>
            <a:r>
              <a:rPr lang="en-US" dirty="0" smtClean="0"/>
              <a:t>It was ratified on January 16</a:t>
            </a:r>
            <a:r>
              <a:rPr lang="en-US" baseline="30000" dirty="0" smtClean="0"/>
              <a:t>th</a:t>
            </a:r>
            <a:r>
              <a:rPr lang="en-US" dirty="0" smtClean="0"/>
              <a:t>, 1919</a:t>
            </a:r>
          </a:p>
          <a:p>
            <a:r>
              <a:rPr lang="en-US" dirty="0" smtClean="0"/>
              <a:t>The legislation went into effect on January 17 1920</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rohibition.gif"/>
          <p:cNvPicPr>
            <a:picLocks noGrp="1" noChangeAspect="1"/>
          </p:cNvPicPr>
          <p:nvPr>
            <p:ph idx="1"/>
          </p:nvPr>
        </p:nvPicPr>
        <p:blipFill>
          <a:blip r:embed="rId2" cstate="print"/>
          <a:stretch>
            <a:fillRect/>
          </a:stretch>
        </p:blipFill>
        <p:spPr>
          <a:xfrm>
            <a:off x="2286000" y="533400"/>
            <a:ext cx="4724400" cy="5754465"/>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amendment did not ban the consumption of alcohol, but it made it difficult to obtain legally</a:t>
            </a:r>
          </a:p>
          <a:p>
            <a:r>
              <a:rPr lang="en-US" dirty="0" smtClean="0"/>
              <a:t>It was illegal to manufacture, sell, transport, and import, and export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While many states already had enacted laws to ban alcohol statewide, this was nationwide legislation</a:t>
            </a:r>
          </a:p>
          <a:p>
            <a:r>
              <a:rPr lang="en-US" dirty="0" smtClean="0"/>
              <a:t>It was ratified by 36 of the 48 states, Mississippi being the first on January 7</a:t>
            </a:r>
            <a:r>
              <a:rPr lang="en-US" baseline="30000" dirty="0" smtClean="0"/>
              <a:t>th</a:t>
            </a:r>
            <a:r>
              <a:rPr lang="en-US" dirty="0" smtClean="0"/>
              <a:t>, 1918; Oregon was the 33</a:t>
            </a:r>
            <a:r>
              <a:rPr lang="en-US" baseline="30000" dirty="0" smtClean="0"/>
              <a:t>rd</a:t>
            </a:r>
            <a:r>
              <a:rPr lang="en-US" dirty="0" smtClean="0"/>
              <a:t> state to ratify on January 15</a:t>
            </a:r>
            <a:r>
              <a:rPr lang="en-US" baseline="30000" dirty="0" smtClean="0"/>
              <a:t>th</a:t>
            </a:r>
            <a:r>
              <a:rPr lang="en-US" dirty="0" smtClean="0"/>
              <a:t>, 1919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To clarify the language of the amendment, congress created legislation called the National Prohibition Act, also known as the Volstead Act.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Broadway" pitchFamily="82" charset="0"/>
              </a:rPr>
              <a:t>The Volstead Act</a:t>
            </a:r>
            <a:endParaRPr lang="en-US" dirty="0">
              <a:latin typeface="Broadway" pitchFamily="82" charset="0"/>
            </a:endParaRPr>
          </a:p>
        </p:txBody>
      </p:sp>
      <p:sp>
        <p:nvSpPr>
          <p:cNvPr id="3" name="Content Placeholder 2"/>
          <p:cNvSpPr>
            <a:spLocks noGrp="1"/>
          </p:cNvSpPr>
          <p:nvPr>
            <p:ph idx="1"/>
          </p:nvPr>
        </p:nvSpPr>
        <p:spPr/>
        <p:txBody>
          <a:bodyPr/>
          <a:lstStyle/>
          <a:p>
            <a:r>
              <a:rPr lang="en-US" dirty="0" smtClean="0"/>
              <a:t>This act defined the term “intoxicating liquors” as any beverage containing more than .5% alcohol</a:t>
            </a:r>
          </a:p>
          <a:p>
            <a:r>
              <a:rPr lang="en-US" dirty="0" smtClean="0"/>
              <a:t>The Commissioner of Internal Revenue, his assistants, agents, and inspectors, had the power to investigate and report violations of the 18</a:t>
            </a:r>
            <a:r>
              <a:rPr lang="en-US" baseline="30000" dirty="0" smtClean="0"/>
              <a:t>th</a:t>
            </a:r>
            <a:r>
              <a:rPr lang="en-US" dirty="0" smtClean="0"/>
              <a:t> amendment to the United States government</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Broadway" pitchFamily="82" charset="0"/>
              </a:rPr>
              <a:t>Repeal</a:t>
            </a:r>
            <a:endParaRPr lang="en-US" dirty="0">
              <a:latin typeface="Broadway" pitchFamily="82" charset="0"/>
            </a:endParaRPr>
          </a:p>
        </p:txBody>
      </p:sp>
      <p:sp>
        <p:nvSpPr>
          <p:cNvPr id="3" name="Content Placeholder 2"/>
          <p:cNvSpPr>
            <a:spLocks noGrp="1"/>
          </p:cNvSpPr>
          <p:nvPr>
            <p:ph idx="1"/>
          </p:nvPr>
        </p:nvSpPr>
        <p:spPr/>
        <p:txBody>
          <a:bodyPr/>
          <a:lstStyle/>
          <a:p>
            <a:r>
              <a:rPr lang="en-US" dirty="0" smtClean="0"/>
              <a:t>1933, 21</a:t>
            </a:r>
            <a:r>
              <a:rPr lang="en-US" baseline="30000" dirty="0" smtClean="0"/>
              <a:t>st</a:t>
            </a:r>
            <a:r>
              <a:rPr lang="en-US" dirty="0" smtClean="0"/>
              <a:t> amendment completely repealed the 18</a:t>
            </a:r>
            <a:r>
              <a:rPr lang="en-US" baseline="30000" dirty="0" smtClean="0"/>
              <a:t>th</a:t>
            </a:r>
            <a:r>
              <a:rPr lang="en-US" dirty="0" smtClean="0"/>
              <a:t> amendment , this is the only amendment to ever be fully repealed</a:t>
            </a:r>
          </a:p>
          <a:p>
            <a:r>
              <a:rPr lang="en-US" dirty="0" smtClean="0"/>
              <a:t>1935 the Federal Alcohol Administration was created to play a modest role in the regulation and taxation of alcohol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endofpro.JPG"/>
          <p:cNvPicPr>
            <a:picLocks noGrp="1" noChangeAspect="1"/>
          </p:cNvPicPr>
          <p:nvPr>
            <p:ph idx="1"/>
          </p:nvPr>
        </p:nvPicPr>
        <p:blipFill>
          <a:blip r:embed="rId2" cstate="print"/>
          <a:stretch>
            <a:fillRect/>
          </a:stretch>
        </p:blipFill>
        <p:spPr>
          <a:xfrm>
            <a:off x="1905000" y="1143000"/>
            <a:ext cx="5993515" cy="4463256"/>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Broadway" pitchFamily="82" charset="0"/>
              </a:rPr>
              <a:t>The Temperance Movement</a:t>
            </a:r>
            <a:endParaRPr lang="en-US" dirty="0">
              <a:latin typeface="Broadway" pitchFamily="82" charset="0"/>
            </a:endParaRPr>
          </a:p>
        </p:txBody>
      </p:sp>
      <p:sp>
        <p:nvSpPr>
          <p:cNvPr id="3" name="Content Placeholder 2"/>
          <p:cNvSpPr>
            <a:spLocks noGrp="1"/>
          </p:cNvSpPr>
          <p:nvPr>
            <p:ph idx="1"/>
          </p:nvPr>
        </p:nvSpPr>
        <p:spPr/>
        <p:txBody>
          <a:bodyPr>
            <a:normAutofit fontScale="92500"/>
          </a:bodyPr>
          <a:lstStyle/>
          <a:p>
            <a:r>
              <a:rPr lang="en-US" dirty="0" smtClean="0"/>
              <a:t>Because of an increase in poverty, alcohol use increased in the 18</a:t>
            </a:r>
            <a:r>
              <a:rPr lang="en-US" baseline="30000" dirty="0" smtClean="0"/>
              <a:t>th</a:t>
            </a:r>
            <a:r>
              <a:rPr lang="en-US" dirty="0" smtClean="0"/>
              <a:t> century</a:t>
            </a:r>
          </a:p>
          <a:p>
            <a:r>
              <a:rPr lang="en-US" dirty="0" smtClean="0"/>
              <a:t>Alcohol was beginning to be discovered as harmful to physical and psychological health</a:t>
            </a:r>
          </a:p>
          <a:p>
            <a:r>
              <a:rPr lang="en-US" dirty="0" smtClean="0"/>
              <a:t>In 1789 the first temperance association was formed in Connecticut  to ban the making of whiskey</a:t>
            </a:r>
          </a:p>
          <a:p>
            <a:r>
              <a:rPr lang="en-US" dirty="0" smtClean="0"/>
              <a:t>Similar associations formed over the next decade in 8 other states including Virginia and New York</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American Temperance Society was formed in 1826</a:t>
            </a:r>
          </a:p>
          <a:p>
            <a:r>
              <a:rPr lang="en-US" dirty="0" smtClean="0"/>
              <a:t>Citizens gained a renewed interest I religion and morality</a:t>
            </a:r>
          </a:p>
          <a:p>
            <a:r>
              <a:rPr lang="en-US" dirty="0" smtClean="0"/>
              <a:t>Within 12 years the Society had about 1,500,000 members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To educate the public about the dangers of alcohol, the Women’s Christian Temperance Union implemented alcohol education in many schools and colleges</a:t>
            </a:r>
          </a:p>
          <a:p>
            <a:r>
              <a:rPr lang="en-US" dirty="0" smtClean="0"/>
              <a:t>This was to educate future voters that alcohol was, by nature, an outlaw and should be made illegal</a:t>
            </a:r>
          </a:p>
          <a:p>
            <a:r>
              <a:rPr lang="en-US" dirty="0" smtClean="0"/>
              <a:t>Almost every state had legislation mandating anti-alcohol education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Temperance existed alongside many women’s rights movements</a:t>
            </a:r>
          </a:p>
          <a:p>
            <a:r>
              <a:rPr lang="en-US" dirty="0" smtClean="0"/>
              <a:t>They made the argument that alcohol consumption in men lead to domestic violence</a:t>
            </a:r>
          </a:p>
          <a:p>
            <a:r>
              <a:rPr lang="en-US" dirty="0" smtClean="0"/>
              <a:t>The WCTU’s anti-alcohol legislation played a large part in the passing of the 18</a:t>
            </a:r>
            <a:r>
              <a:rPr lang="en-US" baseline="30000" dirty="0" smtClean="0"/>
              <a:t>th</a:t>
            </a:r>
            <a:r>
              <a:rPr lang="en-US" dirty="0" smtClean="0"/>
              <a:t> amendment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omen.jpg"/>
          <p:cNvPicPr>
            <a:picLocks noGrp="1" noChangeAspect="1"/>
          </p:cNvPicPr>
          <p:nvPr>
            <p:ph idx="1"/>
          </p:nvPr>
        </p:nvPicPr>
        <p:blipFill>
          <a:blip r:embed="rId2" cstate="print"/>
          <a:stretch>
            <a:fillRect/>
          </a:stretch>
        </p:blipFill>
        <p:spPr>
          <a:xfrm>
            <a:off x="1828800" y="457200"/>
            <a:ext cx="5895975" cy="5766108"/>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oadway" pitchFamily="82" charset="0"/>
              </a:rPr>
              <a:t>The 18</a:t>
            </a:r>
            <a:r>
              <a:rPr lang="en-US" baseline="30000" dirty="0" smtClean="0">
                <a:latin typeface="Broadway" pitchFamily="82" charset="0"/>
              </a:rPr>
              <a:t>th</a:t>
            </a:r>
            <a:r>
              <a:rPr lang="en-US" dirty="0" smtClean="0">
                <a:latin typeface="Broadway" pitchFamily="82" charset="0"/>
              </a:rPr>
              <a:t> Amendment</a:t>
            </a:r>
            <a:endParaRPr lang="en-US" dirty="0">
              <a:latin typeface="Broadway" pitchFamily="82" charset="0"/>
            </a:endParaRPr>
          </a:p>
        </p:txBody>
      </p:sp>
      <p:sp>
        <p:nvSpPr>
          <p:cNvPr id="3" name="Content Placeholder 2"/>
          <p:cNvSpPr>
            <a:spLocks noGrp="1"/>
          </p:cNvSpPr>
          <p:nvPr>
            <p:ph idx="1"/>
          </p:nvPr>
        </p:nvSpPr>
        <p:spPr/>
        <p:txBody>
          <a:bodyPr/>
          <a:lstStyle/>
          <a:p>
            <a:r>
              <a:rPr lang="en-US" b="1" dirty="0" smtClean="0"/>
              <a:t>Section 1</a:t>
            </a:r>
            <a:r>
              <a:rPr lang="en-US" dirty="0" smtClean="0"/>
              <a:t>. After one year from the ratification of this article the manufacture, sale, or transportation of intoxicating liquors within, the importation thereof into, or the exportation thereof from the United States and all territory subject to the jurisdiction thereof for beverage purposes is hereby prohibited.</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Section 2</a:t>
            </a:r>
            <a:r>
              <a:rPr lang="en-US" dirty="0" smtClean="0"/>
              <a:t>. The Congress and the several states shall have concurrent power to enforce this article by appropriate legislation.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Section 3</a:t>
            </a:r>
            <a:r>
              <a:rPr lang="en-US" dirty="0" smtClean="0"/>
              <a:t>. This article shall be inoperative unless it shall have been ratified as an amendment to the Constitution by the legislatures of the several states, as provided in the Constitution, within seven years from the date of the submission hereof to the states by the Congress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TotalTime>
  <Words>626</Words>
  <Application>Microsoft Office PowerPoint</Application>
  <PresentationFormat>On-screen Show (4:3)</PresentationFormat>
  <Paragraphs>48</Paragraphs>
  <Slides>17</Slides>
  <Notes>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Prohibition</vt:lpstr>
      <vt:lpstr>The Temperance Movement</vt:lpstr>
      <vt:lpstr>Slide 3</vt:lpstr>
      <vt:lpstr>Slide 4</vt:lpstr>
      <vt:lpstr>Slide 5</vt:lpstr>
      <vt:lpstr>Slide 6</vt:lpstr>
      <vt:lpstr>The 18th Amendment</vt:lpstr>
      <vt:lpstr>Slide 8</vt:lpstr>
      <vt:lpstr>Slide 9</vt:lpstr>
      <vt:lpstr>Slide 10</vt:lpstr>
      <vt:lpstr>Slide 11</vt:lpstr>
      <vt:lpstr>Slide 12</vt:lpstr>
      <vt:lpstr>Slide 13</vt:lpstr>
      <vt:lpstr>Slide 14</vt:lpstr>
      <vt:lpstr>The Volstead Act</vt:lpstr>
      <vt:lpstr>Repeal</vt:lpstr>
      <vt:lpstr>Slide 17</vt:lpstr>
    </vt:vector>
  </TitlesOfParts>
  <Company>Portland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Prohibition</dc:title>
  <dc:creator>setup</dc:creator>
  <cp:lastModifiedBy>setup</cp:lastModifiedBy>
  <cp:revision>7</cp:revision>
  <dcterms:created xsi:type="dcterms:W3CDTF">2010-08-17T02:56:07Z</dcterms:created>
  <dcterms:modified xsi:type="dcterms:W3CDTF">2010-08-17T04:01:28Z</dcterms:modified>
</cp:coreProperties>
</file>